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0"/>
  </p:notesMasterIdLst>
  <p:sldIdLst>
    <p:sldId id="257" r:id="rId2"/>
    <p:sldId id="326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8" r:id="rId12"/>
    <p:sldId id="323" r:id="rId13"/>
    <p:sldId id="325" r:id="rId14"/>
    <p:sldId id="324" r:id="rId15"/>
    <p:sldId id="327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</p:sldIdLst>
  <p:sldSz cx="12192000" cy="6858000"/>
  <p:notesSz cx="6858000" cy="9144000"/>
  <p:embeddedFontLst>
    <p:embeddedFont>
      <p:font typeface="Wingdings 3" panose="05040102010807070707" pitchFamily="18" charset="2"/>
      <p:regular r:id="rId41"/>
    </p:embeddedFont>
    <p:embeddedFont>
      <p:font typeface="Varela Round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706" autoAdjust="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13FB-B106-48D1-AB4F-B632BC4B538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322D-85B2-454F-A006-DF9FC049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new methods to collection have been introduced in ES6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https://medium.com/@mpodlasin/promises-vs-observables-4c123c51fe13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322D-85B2-454F-A006-DF9FC049F5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2116633" y="947783"/>
            <a:ext cx="10083345" cy="59254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116632" y="947783"/>
            <a:ext cx="5033697" cy="5925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Corporate Overview 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082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 smtClean="0"/>
              <a:t>Agenda or Today’s Discussion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23003" y="1701800"/>
            <a:ext cx="7213600" cy="4165600"/>
          </a:xfrm>
        </p:spPr>
        <p:txBody>
          <a:bodyPr>
            <a:normAutofit/>
          </a:bodyPr>
          <a:lstStyle>
            <a:lvl1pPr marL="0" indent="0">
              <a:buClr>
                <a:srgbClr val="F58B20"/>
              </a:buClr>
              <a:buFont typeface="Wingdings 3" panose="05040102010807070707" pitchFamily="18" charset="2"/>
              <a:buNone/>
              <a:defRPr sz="3200">
                <a:latin typeface="+mn-lt"/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8026400" y="1701800"/>
            <a:ext cx="3556000" cy="19304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pPr lvl="0"/>
            <a:r>
              <a:rPr lang="en-US" dirty="0" smtClean="0"/>
              <a:t>Insert company logo or 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2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Section_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7661" y="3429000"/>
            <a:ext cx="74403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183134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Section_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51720" y="4038602"/>
            <a:ext cx="7776557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2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 userDrawn="1"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6848964" y="228602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9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t="8018" r="115" b="8352"/>
          <a:stretch/>
        </p:blipFill>
        <p:spPr>
          <a:xfrm>
            <a:off x="-1" y="-63501"/>
            <a:ext cx="12192001" cy="65762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63500"/>
            <a:ext cx="10450173" cy="6558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24200"/>
            <a:ext cx="12192000" cy="1270000"/>
          </a:xfrm>
          <a:gradFill>
            <a:gsLst>
              <a:gs pos="10000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lnSpc>
                <a:spcPts val="7710"/>
              </a:lnSpc>
              <a:buNone/>
              <a:defRPr sz="4000" b="1" baseline="0">
                <a:solidFill>
                  <a:srgbClr val="09C3F4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Write Section Break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0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Manufacturing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708344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Distribution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0" y="3125357"/>
            <a:ext cx="1405557" cy="1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8326399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Services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40" y="3429000"/>
            <a:ext cx="8555565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Retail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BM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319456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LBM Section Break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Aftermarket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12420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75" tIns="45787" rIns="91575" bIns="45787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65439" y="3429000"/>
            <a:ext cx="9243067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9419" indent="0">
              <a:buNone/>
              <a:defRPr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Auto Aftermarket Section Break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0" y="3124200"/>
            <a:ext cx="14055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"/>
          <a:stretch/>
        </p:blipFill>
        <p:spPr>
          <a:xfrm>
            <a:off x="2108657" y="947781"/>
            <a:ext cx="10083345" cy="5909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575164" y="947784"/>
            <a:ext cx="4904477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6800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2285322" indent="-457065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82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_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0"/>
          </p:nvPr>
        </p:nvSpPr>
        <p:spPr>
          <a:xfrm>
            <a:off x="609600" y="1701800"/>
            <a:ext cx="10972800" cy="41656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3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 smtClean="0"/>
              <a:t>Additional Quote Slide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6" y="1701800"/>
            <a:ext cx="6326679" cy="254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+mn-lt"/>
              </a:defRPr>
            </a:lvl1pPr>
            <a:lvl2pPr marL="609419" indent="0">
              <a:buNone/>
              <a:defRPr sz="3200"/>
            </a:lvl2pPr>
            <a:lvl3pPr marL="1218839" indent="0">
              <a:buNone/>
              <a:defRPr sz="3200"/>
            </a:lvl3pPr>
            <a:lvl4pPr marL="1828258" indent="0">
              <a:buNone/>
              <a:defRPr sz="3200"/>
            </a:lvl4pPr>
            <a:lvl5pPr marL="2437678" indent="0">
              <a:buNone/>
              <a:defRPr sz="3200"/>
            </a:lvl5pPr>
          </a:lstStyle>
          <a:p>
            <a:pPr lvl="0"/>
            <a:r>
              <a:rPr lang="en-US" dirty="0" smtClean="0"/>
              <a:t>“Quoted text goes here”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95995" y="4419600"/>
            <a:ext cx="3860800" cy="1524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+mn-lt"/>
              </a:defRPr>
            </a:lvl1pPr>
          </a:lstStyle>
          <a:p>
            <a:r>
              <a:rPr lang="en-US" dirty="0" smtClean="0"/>
              <a:t>Customer or analyst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2950" r="7395"/>
          <a:stretch/>
        </p:blipFill>
        <p:spPr>
          <a:xfrm>
            <a:off x="7776561" y="1676405"/>
            <a:ext cx="4415441" cy="482767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471002" y="1606523"/>
            <a:ext cx="1298615" cy="482134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9399142" y="-481906"/>
            <a:ext cx="702516" cy="48333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Slide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4000" b="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343400"/>
          </a:xfrm>
        </p:spPr>
        <p:txBody>
          <a:bodyPr/>
          <a:lstStyle>
            <a:lvl1pPr marL="457065" indent="-457065">
              <a:buClr>
                <a:srgbClr val="F58B20"/>
              </a:buClr>
              <a:buSzPct val="80000"/>
              <a:buFont typeface="Wingdings 3" panose="05040102010807070707" pitchFamily="18" charset="2"/>
              <a:buChar char=""/>
              <a:defRPr sz="3200">
                <a:latin typeface="+mn-lt"/>
              </a:defRPr>
            </a:lvl1pPr>
            <a:lvl2pPr marL="990307" indent="-380886">
              <a:buClr>
                <a:srgbClr val="F58B20"/>
              </a:buClr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1523549" indent="-304710">
              <a:buClr>
                <a:srgbClr val="F58B20"/>
              </a:buClr>
              <a:buFont typeface="Wingdings" panose="05000000000000000000" pitchFamily="2" charset="2"/>
              <a:buChar char="§"/>
              <a:defRPr sz="1867">
                <a:latin typeface="+mn-lt"/>
              </a:defRPr>
            </a:lvl3pPr>
            <a:lvl4pPr marL="1828258" indent="0">
              <a:buClr>
                <a:srgbClr val="F58B20"/>
              </a:buClr>
              <a:buFont typeface="Wingdings 3" panose="05040102010807070707" pitchFamily="18" charset="2"/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582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eneral_Section_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7" y="1480067"/>
            <a:ext cx="2750009" cy="274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1721" y="4038603"/>
            <a:ext cx="7776559" cy="1204117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4" name="Rectangle 3"/>
          <p:cNvSpPr/>
          <p:nvPr/>
        </p:nvSpPr>
        <p:spPr>
          <a:xfrm rot="19069346">
            <a:off x="6916174" y="3130867"/>
            <a:ext cx="2640715" cy="1410072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9903" y="4312840"/>
            <a:ext cx="7532073" cy="6858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  <a:lvl2pPr marL="608527" indent="0">
              <a:buNone/>
              <a:defRPr/>
            </a:lvl2pPr>
            <a:lvl3pPr marL="1217054" indent="0">
              <a:buNone/>
              <a:defRPr/>
            </a:lvl3pPr>
            <a:lvl4pPr marL="1825581" indent="0">
              <a:buNone/>
              <a:defRPr/>
            </a:lvl4pPr>
            <a:lvl5pPr marL="2434107" indent="0">
              <a:buNone/>
              <a:defRPr/>
            </a:lvl5pPr>
          </a:lstStyle>
          <a:p>
            <a:pPr lvl="0"/>
            <a:r>
              <a:rPr lang="en-US" dirty="0" smtClean="0"/>
              <a:t>   Write Section Break Title Here</a:t>
            </a:r>
          </a:p>
        </p:txBody>
      </p:sp>
      <p:sp>
        <p:nvSpPr>
          <p:cNvPr id="11" name="Down Arrow 10"/>
          <p:cNvSpPr/>
          <p:nvPr/>
        </p:nvSpPr>
        <p:spPr>
          <a:xfrm rot="13640681">
            <a:off x="7785631" y="1621049"/>
            <a:ext cx="2587448" cy="3022704"/>
          </a:xfrm>
          <a:prstGeom prst="downArrow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6848964" y="228603"/>
            <a:ext cx="4823432" cy="57370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6988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39C1-4D74-4690-8845-F117469448F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17DC-5D6C-4578-9B8D-C47A82A0B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6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7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Enter your subtitle here</a:t>
            </a:r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_an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991" baseline="0">
                <a:solidFill>
                  <a:srgbClr val="09C3F4"/>
                </a:solidFill>
              </a:defRPr>
            </a:lvl1pPr>
          </a:lstStyle>
          <a:p>
            <a:r>
              <a:rPr lang="en-US" dirty="0" smtClean="0"/>
              <a:t>Click to edit 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609600" y="1600200"/>
            <a:ext cx="10972800" cy="4267200"/>
          </a:xfrm>
        </p:spPr>
        <p:txBody>
          <a:bodyPr/>
          <a:lstStyle>
            <a:lvl1pPr marL="455254" indent="-455254">
              <a:buClr>
                <a:srgbClr val="F58B20"/>
              </a:buClr>
              <a:buSzPct val="90000"/>
              <a:buFont typeface="Wingdings 3" panose="05040102010807070707" pitchFamily="18" charset="2"/>
              <a:buChar char=""/>
              <a:defRPr sz="3192">
                <a:latin typeface="+mn-lt"/>
              </a:defRPr>
            </a:lvl1pPr>
            <a:lvl2pPr marL="986385" indent="-379377">
              <a:buClr>
                <a:srgbClr val="F58B20"/>
              </a:buClr>
              <a:buSzPct val="130000"/>
              <a:buFont typeface="Arial" panose="020B0604020202020204" pitchFamily="34" charset="0"/>
              <a:buChar char="•"/>
              <a:defRPr sz="2793">
                <a:latin typeface="+mn-lt"/>
              </a:defRPr>
            </a:lvl2pPr>
            <a:lvl3pPr marL="1517514" indent="-303503">
              <a:buClr>
                <a:srgbClr val="F58B20"/>
              </a:buClr>
              <a:buFont typeface="Wingdings" panose="05000000000000000000" pitchFamily="2" charset="2"/>
              <a:buChar char="§"/>
              <a:defRPr sz="1895">
                <a:latin typeface="+mn-lt"/>
              </a:defRPr>
            </a:lvl3pPr>
            <a:lvl4pPr marL="2276270" indent="-455254">
              <a:buClr>
                <a:srgbClr val="F58B20"/>
              </a:buClr>
              <a:buFont typeface="Wingdings 3" panose="05040102010807070707" pitchFamily="18" charset="2"/>
              <a:buChar char=""/>
              <a:defRPr/>
            </a:lvl4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787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_Cov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r="1145" b="3990"/>
          <a:stretch/>
        </p:blipFill>
        <p:spPr>
          <a:xfrm>
            <a:off x="2226475" y="947782"/>
            <a:ext cx="9967936" cy="59102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226475" y="955040"/>
            <a:ext cx="5626472" cy="58957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  <p:sp>
        <p:nvSpPr>
          <p:cNvPr id="26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General Cover Slide Title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30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"/>
          <a:stretch/>
        </p:blipFill>
        <p:spPr>
          <a:xfrm>
            <a:off x="1677837" y="947781"/>
            <a:ext cx="10520363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83650" y="947782"/>
            <a:ext cx="6390001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Manufacturing Cover Slide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8640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tribution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3" y="941519"/>
            <a:ext cx="10382629" cy="591825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970995" y="949553"/>
            <a:ext cx="6340285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Distribution Cover Slide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5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9006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178945" y="1067634"/>
            <a:ext cx="10013057" cy="5546567"/>
            <a:chOff x="-243681" y="381000"/>
            <a:chExt cx="11703140" cy="6498837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1" t="10188" r="3664"/>
            <a:stretch/>
          </p:blipFill>
          <p:spPr>
            <a:xfrm>
              <a:off x="3856040" y="381000"/>
              <a:ext cx="7603419" cy="649883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243681" y="381000"/>
              <a:ext cx="5699919" cy="649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04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6554337" y="377227"/>
            <a:ext cx="1680559" cy="64807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5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Retail Cover Slide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>
            <a:off x="8390939" y="3068204"/>
            <a:ext cx="1050851" cy="649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6970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1598" b="2222"/>
          <a:stretch/>
        </p:blipFill>
        <p:spPr>
          <a:xfrm>
            <a:off x="4668610" y="947782"/>
            <a:ext cx="7523391" cy="59102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68609" y="947782"/>
            <a:ext cx="6511507" cy="5910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Services Cover Slide Title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86888C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86888C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86888C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86888C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95203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BM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5749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73651" y="6388122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2016 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2896546" y="950750"/>
            <a:ext cx="9299879" cy="5910220"/>
            <a:chOff x="2889378" y="950750"/>
            <a:chExt cx="9276871" cy="591022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100" r="50921"/>
            <a:stretch/>
          </p:blipFill>
          <p:spPr>
            <a:xfrm>
              <a:off x="2889378" y="950750"/>
              <a:ext cx="2048541" cy="590724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3" t="50"/>
            <a:stretch/>
          </p:blipFill>
          <p:spPr>
            <a:xfrm>
              <a:off x="4848446" y="950751"/>
              <a:ext cx="7317803" cy="5910219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2698978" y="950752"/>
            <a:ext cx="8285919" cy="59102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34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LBM Cover Slide Title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Box 13"/>
          <p:cNvSpPr txBox="1">
            <a:spLocks noChangeArrowheads="1"/>
          </p:cNvSpPr>
          <p:nvPr userDrawn="1"/>
        </p:nvSpPr>
        <p:spPr bwMode="auto">
          <a:xfrm>
            <a:off x="8973651" y="63246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42000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to-aftermarket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5"/>
          <a:stretch/>
        </p:blipFill>
        <p:spPr>
          <a:xfrm>
            <a:off x="4978878" y="947782"/>
            <a:ext cx="7213124" cy="592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42" y="241302"/>
            <a:ext cx="3596949" cy="58102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838205"/>
            <a:ext cx="12192000" cy="109579"/>
          </a:xfrm>
          <a:prstGeom prst="rect">
            <a:avLst/>
          </a:prstGeom>
          <a:solidFill>
            <a:srgbClr val="F58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3" rIns="121888" bIns="60943" rtlCol="0" anchor="ctr"/>
          <a:lstStyle/>
          <a:p>
            <a:pPr algn="ctr" defTabSz="1219004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" y="319537"/>
            <a:ext cx="1833339" cy="249937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4966640" y="968508"/>
            <a:ext cx="3802973" cy="590217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 userDrawn="1"/>
        </p:nvSpPr>
        <p:spPr bwMode="auto">
          <a:xfrm>
            <a:off x="8922393" y="6400804"/>
            <a:ext cx="310294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200" dirty="0">
                <a:solidFill>
                  <a:srgbClr val="FFFFFF"/>
                </a:solidFill>
                <a:latin typeface="Varela Round"/>
              </a:rPr>
              <a:t>© </a:t>
            </a:r>
            <a:r>
              <a:rPr lang="en-US" sz="1200" dirty="0" smtClean="0">
                <a:solidFill>
                  <a:srgbClr val="FFFFFF"/>
                </a:solidFill>
                <a:latin typeface="Varela Round"/>
              </a:rPr>
              <a:t>2017 </a:t>
            </a:r>
            <a:r>
              <a:rPr lang="en-US" sz="1200" dirty="0">
                <a:solidFill>
                  <a:srgbClr val="FFFFFF"/>
                </a:solidFill>
                <a:latin typeface="Varela Round"/>
              </a:rPr>
              <a:t>Epicor Software Corporation</a:t>
            </a:r>
            <a:endParaRPr lang="en-US" sz="1067" dirty="0">
              <a:solidFill>
                <a:srgbClr val="FFFFFF"/>
              </a:solidFill>
              <a:latin typeface="Varela Round"/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290439" y="5105400"/>
            <a:ext cx="2444448" cy="106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86888C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Place client logo or delete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0439" y="2057403"/>
            <a:ext cx="5576396" cy="185274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09C3F4"/>
                </a:solidFill>
                <a:latin typeface="+mj-lt"/>
              </a:defRPr>
            </a:lvl1pPr>
            <a:lvl2pPr>
              <a:defRPr>
                <a:solidFill>
                  <a:srgbClr val="86888C"/>
                </a:solidFill>
                <a:latin typeface="+mj-lt"/>
              </a:defRPr>
            </a:lvl2pPr>
            <a:lvl3pPr>
              <a:defRPr>
                <a:solidFill>
                  <a:srgbClr val="86888C"/>
                </a:solidFill>
                <a:latin typeface="+mj-lt"/>
              </a:defRPr>
            </a:lvl3pPr>
            <a:lvl4pPr>
              <a:defRPr>
                <a:solidFill>
                  <a:srgbClr val="86888C"/>
                </a:solidFill>
                <a:latin typeface="+mj-lt"/>
              </a:defRPr>
            </a:lvl4pPr>
            <a:lvl5pPr>
              <a:defRPr>
                <a:solidFill>
                  <a:srgbClr val="86888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Auto Aftermarket Cover Slide 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76911" y="4114800"/>
            <a:ext cx="5589924" cy="762000"/>
          </a:xfrm>
        </p:spPr>
        <p:txBody>
          <a:bodyPr/>
          <a:lstStyle>
            <a:lvl1pPr marL="0" indent="0">
              <a:buNone/>
              <a:defRPr sz="2000" b="1"/>
            </a:lvl1pPr>
            <a:lvl2pPr marL="609421" indent="0">
              <a:buNone/>
              <a:defRPr sz="1600" i="1"/>
            </a:lvl2pPr>
            <a:lvl3pPr marL="1218839" indent="0">
              <a:buNone/>
              <a:defRPr/>
            </a:lvl3pPr>
            <a:lvl4pPr marL="1828258" indent="0">
              <a:buNone/>
              <a:defRPr/>
            </a:lvl4pPr>
            <a:lvl5pPr marL="2437678" indent="0">
              <a:buNone/>
              <a:defRPr/>
            </a:lvl5pPr>
          </a:lstStyle>
          <a:p>
            <a:pPr lvl="0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04" y="428752"/>
            <a:ext cx="2344931" cy="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6" tIns="45707" rIns="91416" bIns="457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901" y="1646241"/>
            <a:ext cx="10972800" cy="4525963"/>
          </a:xfrm>
          <a:prstGeom prst="rect">
            <a:avLst/>
          </a:prstGeom>
        </p:spPr>
        <p:txBody>
          <a:bodyPr vert="horz" lIns="91416" tIns="45707" rIns="91416" bIns="457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F58B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5" y="6537745"/>
            <a:ext cx="1160348" cy="250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44" y="6601371"/>
            <a:ext cx="2062661" cy="164404"/>
          </a:xfrm>
          <a:prstGeom prst="rect">
            <a:avLst/>
          </a:prstGeom>
        </p:spPr>
      </p:pic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4797388" y="6318653"/>
            <a:ext cx="2215280" cy="46988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800" dirty="0">
                <a:solidFill>
                  <a:srgbClr val="FFFFFF"/>
                </a:solidFill>
                <a:latin typeface="Varela Round"/>
              </a:rPr>
              <a:t>© 2015 Epicor Software Corporation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" y="6509152"/>
            <a:ext cx="12191997" cy="348853"/>
          </a:xfrm>
          <a:prstGeom prst="rect">
            <a:avLst/>
          </a:prstGeom>
          <a:solidFill>
            <a:srgbClr val="09C3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3" tIns="45780" rIns="91563" bIns="45780" rtlCol="0" anchor="ctr"/>
          <a:lstStyle/>
          <a:p>
            <a:pPr algn="ctr" defTabSz="1219004"/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49" y="6571309"/>
            <a:ext cx="1160348" cy="25078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66833" y="6553203"/>
            <a:ext cx="1222224" cy="256666"/>
          </a:xfrm>
          <a:prstGeom prst="rect">
            <a:avLst/>
          </a:prstGeom>
          <a:noFill/>
        </p:spPr>
        <p:txBody>
          <a:bodyPr wrap="square" lIns="91563" tIns="45780" rIns="91563" bIns="45780" rtlCol="0">
            <a:spAutoFit/>
          </a:bodyPr>
          <a:lstStyle/>
          <a:p>
            <a:pPr defTabSz="1219004"/>
            <a:fld id="{EB02C528-98C4-4392-B997-7B30E93F8E2A}" type="slidenum">
              <a:rPr lang="en-US" sz="1067">
                <a:solidFill>
                  <a:srgbClr val="FFFFFF"/>
                </a:solidFill>
              </a:rPr>
              <a:pPr defTabSz="1219004"/>
              <a:t>‹#›</a:t>
            </a:fld>
            <a:endParaRPr lang="en-US" sz="1067" dirty="0">
              <a:solidFill>
                <a:srgbClr val="FFFFFF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 userDrawn="1"/>
        </p:nvSpPr>
        <p:spPr bwMode="auto">
          <a:xfrm>
            <a:off x="505097" y="6499165"/>
            <a:ext cx="2014231" cy="35241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defTabSz="1219004"/>
            <a:r>
              <a:rPr lang="en-US" sz="1067" dirty="0">
                <a:solidFill>
                  <a:srgbClr val="FFFFFF"/>
                </a:solidFill>
              </a:rPr>
              <a:t>© </a:t>
            </a:r>
            <a:r>
              <a:rPr lang="en-US" sz="1067" dirty="0" smtClean="0">
                <a:solidFill>
                  <a:srgbClr val="FFFFFF"/>
                </a:solidFill>
              </a:rPr>
              <a:t>2017 </a:t>
            </a:r>
            <a:r>
              <a:rPr lang="en-US" sz="1067" dirty="0">
                <a:solidFill>
                  <a:srgbClr val="FFFFFF"/>
                </a:solidFill>
              </a:rPr>
              <a:t>Epicor Software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61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1218839" rtl="0" eaLnBrk="1" latinLnBrk="0" hangingPunct="1">
        <a:spcBef>
          <a:spcPct val="0"/>
        </a:spcBef>
        <a:buNone/>
        <a:defRPr sz="4000" b="1" kern="1200">
          <a:solidFill>
            <a:srgbClr val="09C3F4"/>
          </a:solidFill>
          <a:latin typeface="+mj-lt"/>
          <a:ea typeface="+mj-ea"/>
          <a:cs typeface="+mj-cs"/>
        </a:defRPr>
      </a:lvl1pPr>
    </p:titleStyle>
    <p:bodyStyle>
      <a:lvl1pPr marL="457065" indent="-457065" algn="l" defTabSz="1218839" rtl="0" eaLnBrk="1" latinLnBrk="0" hangingPunct="1">
        <a:spcBef>
          <a:spcPct val="20000"/>
        </a:spcBef>
        <a:buClr>
          <a:srgbClr val="F58B20"/>
        </a:buClr>
        <a:buFont typeface="Wingdings 3" panose="05040102010807070707" pitchFamily="18" charset="2"/>
        <a:buChar char=""/>
        <a:defRPr sz="3200" kern="1200">
          <a:solidFill>
            <a:srgbClr val="86888C"/>
          </a:solidFill>
          <a:latin typeface="+mn-lt"/>
          <a:ea typeface="+mn-ea"/>
          <a:cs typeface="+mn-cs"/>
        </a:defRPr>
      </a:lvl1pPr>
      <a:lvl2pPr marL="990307" indent="-380886" algn="l" defTabSz="1218839" rtl="0" eaLnBrk="1" latinLnBrk="0" hangingPunct="1">
        <a:spcBef>
          <a:spcPct val="20000"/>
        </a:spcBef>
        <a:buClr>
          <a:srgbClr val="F58B20"/>
        </a:buClr>
        <a:buFont typeface="Arial" panose="020B0604020202020204" pitchFamily="34" charset="0"/>
        <a:buChar char="•"/>
        <a:defRPr sz="2800" kern="1200">
          <a:solidFill>
            <a:srgbClr val="86888C"/>
          </a:solidFill>
          <a:latin typeface="+mn-lt"/>
          <a:ea typeface="+mn-ea"/>
          <a:cs typeface="+mn-cs"/>
        </a:defRPr>
      </a:lvl2pPr>
      <a:lvl3pPr marL="1523549" indent="-304710" algn="l" defTabSz="1218839" rtl="0" eaLnBrk="1" latinLnBrk="0" hangingPunct="1">
        <a:spcBef>
          <a:spcPct val="20000"/>
        </a:spcBef>
        <a:buClr>
          <a:srgbClr val="F58B20"/>
        </a:buClr>
        <a:buFont typeface="Wingdings" panose="05000000000000000000" pitchFamily="2" charset="2"/>
        <a:buChar char="§"/>
        <a:defRPr sz="1867" kern="1200">
          <a:solidFill>
            <a:srgbClr val="86888C"/>
          </a:solidFill>
          <a:latin typeface="+mn-lt"/>
          <a:ea typeface="+mn-ea"/>
          <a:cs typeface="+mn-cs"/>
        </a:defRPr>
      </a:lvl3pPr>
      <a:lvl4pPr marL="2132968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rgbClr val="86888C"/>
          </a:solidFill>
          <a:latin typeface="+mj-lt"/>
          <a:ea typeface="+mn-ea"/>
          <a:cs typeface="+mn-cs"/>
        </a:defRPr>
      </a:lvl4pPr>
      <a:lvl5pPr marL="274238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rgbClr val="86888C"/>
          </a:solidFill>
          <a:latin typeface="+mj-lt"/>
          <a:ea typeface="+mn-ea"/>
          <a:cs typeface="+mn-cs"/>
        </a:defRPr>
      </a:lvl5pPr>
      <a:lvl6pPr marL="3351807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22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646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064" indent="-304710" algn="l" defTabSz="12188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9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8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7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5" algn="l" defTabSz="12188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– High level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04627"/>
            <a:ext cx="12192000" cy="48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Editors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9496097" cy="50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vs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" y="1289924"/>
            <a:ext cx="10239358" cy="49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1 to 2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36" y="1290402"/>
            <a:ext cx="8977470" cy="49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3" y="1417637"/>
            <a:ext cx="4287140" cy="4735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46" y="1417637"/>
            <a:ext cx="6644663" cy="48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771"/>
            <a:ext cx="11088414" cy="24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3" y="499391"/>
            <a:ext cx="5853967" cy="5742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33752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Namespaces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149255" y="1855077"/>
            <a:ext cx="2433145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Code Organization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31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 2015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0" y="1290816"/>
            <a:ext cx="11405479" cy="51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</a:t>
            </a:r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1" y="1191984"/>
            <a:ext cx="11691039" cy="47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– </a:t>
            </a:r>
            <a:r>
              <a:rPr lang="en-US" i="1" dirty="0" smtClean="0"/>
              <a:t>in summary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710"/>
            <a:ext cx="11961916" cy="4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Why a New Angular</a:t>
            </a:r>
            <a:r>
              <a:rPr lang="en-US" b="0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0067"/>
            <a:ext cx="10142483" cy="49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Is Modular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1" y="2585544"/>
            <a:ext cx="11820815" cy="23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Coordinates communication between the </a:t>
            </a:r>
            <a:r>
              <a:rPr lang="en-US" dirty="0" smtClean="0"/>
              <a:t>component's class </a:t>
            </a:r>
            <a:r>
              <a:rPr lang="en-US" dirty="0"/>
              <a:t>and its template and often involves passing data.</a:t>
            </a:r>
          </a:p>
        </p:txBody>
      </p:sp>
    </p:spTree>
    <p:extLst>
      <p:ext uri="{BB962C8B-B14F-4D97-AF65-F5344CB8AC3E}">
        <p14:creationId xmlns:p14="http://schemas.microsoft.com/office/powerpoint/2010/main" val="14447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405130" cy="43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HTML element or attribute used to power </a:t>
            </a:r>
            <a:r>
              <a:rPr lang="en-US" dirty="0" smtClean="0"/>
              <a:t>up and </a:t>
            </a:r>
            <a:r>
              <a:rPr lang="en-US" dirty="0"/>
              <a:t>extend our HTML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Custom</a:t>
            </a:r>
          </a:p>
          <a:p>
            <a:pPr lvl="1"/>
            <a:r>
              <a:rPr lang="en-US" dirty="0" smtClean="0"/>
              <a:t>Build-in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7" y="2270418"/>
            <a:ext cx="11454970" cy="33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Built-in Directives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0" y="1796143"/>
            <a:ext cx="11840930" cy="40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8" y="2086720"/>
            <a:ext cx="11556289" cy="31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 Built-In Directive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9186"/>
            <a:ext cx="11457674" cy="3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637"/>
            <a:ext cx="11936186" cy="27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 with Pipes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7" y="1551213"/>
            <a:ext cx="11434305" cy="42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ES2015 (</a:t>
            </a:r>
            <a:r>
              <a:rPr lang="en-US" i="1" dirty="0"/>
              <a:t>formerly known as </a:t>
            </a:r>
            <a:r>
              <a:rPr lang="en-US" i="1" dirty="0" smtClean="0"/>
              <a:t>ES6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5" y="1628985"/>
            <a:ext cx="11423670" cy="41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8" y="1166648"/>
            <a:ext cx="10086563" cy="50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 Hooks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7"/>
            <a:ext cx="11083159" cy="45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Component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05" y="1125692"/>
            <a:ext cx="6208922" cy="52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coding pattern in which a class receives the </a:t>
            </a:r>
            <a:r>
              <a:rPr lang="en-US" dirty="0" smtClean="0"/>
              <a:t>instances of </a:t>
            </a:r>
            <a:r>
              <a:rPr lang="en-US" dirty="0"/>
              <a:t>objects it needs (called dependencies) from </a:t>
            </a:r>
            <a:r>
              <a:rPr lang="en-US" dirty="0" smtClean="0"/>
              <a:t>an external </a:t>
            </a:r>
            <a:r>
              <a:rPr lang="en-US" dirty="0"/>
              <a:t>source rather than creating them itself.</a:t>
            </a:r>
          </a:p>
        </p:txBody>
      </p:sp>
    </p:spTree>
    <p:extLst>
      <p:ext uri="{BB962C8B-B14F-4D97-AF65-F5344CB8AC3E}">
        <p14:creationId xmlns:p14="http://schemas.microsoft.com/office/powerpoint/2010/main" val="38833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8" y="1077796"/>
            <a:ext cx="11374363" cy="53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17637"/>
            <a:ext cx="11165365" cy="47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vs Observable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222938"/>
            <a:ext cx="11260536" cy="37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the Angular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@angular/cli</a:t>
            </a:r>
          </a:p>
        </p:txBody>
      </p:sp>
    </p:spTree>
    <p:extLst>
      <p:ext uri="{BB962C8B-B14F-4D97-AF65-F5344CB8AC3E}">
        <p14:creationId xmlns:p14="http://schemas.microsoft.com/office/powerpoint/2010/main" val="39490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CLI Checklist: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6" y="1417637"/>
            <a:ext cx="11373668" cy="46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444"/>
            <a:ext cx="12192000" cy="37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7"/>
            <a:ext cx="1219200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910"/>
            <a:ext cx="12190213" cy="3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1876097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9540"/>
            <a:ext cx="12191999" cy="3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972"/>
            <a:ext cx="12217807" cy="3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or-GB-Theme">
  <a:themeElements>
    <a:clrScheme name="Epicor-GB-Colors-For-Smartart-and-Tables">
      <a:dk1>
        <a:srgbClr val="86898D"/>
      </a:dk1>
      <a:lt1>
        <a:srgbClr val="FFFFFF"/>
      </a:lt1>
      <a:dk2>
        <a:srgbClr val="86898D"/>
      </a:dk2>
      <a:lt2>
        <a:srgbClr val="FFFFFF"/>
      </a:lt2>
      <a:accent1>
        <a:srgbClr val="12C3F4"/>
      </a:accent1>
      <a:accent2>
        <a:srgbClr val="12C3F4"/>
      </a:accent2>
      <a:accent3>
        <a:srgbClr val="008AA9"/>
      </a:accent3>
      <a:accent4>
        <a:srgbClr val="C4C6C7"/>
      </a:accent4>
      <a:accent5>
        <a:srgbClr val="A3D183"/>
      </a:accent5>
      <a:accent6>
        <a:srgbClr val="008AA9"/>
      </a:accent6>
      <a:hlink>
        <a:srgbClr val="12C3F4"/>
      </a:hlink>
      <a:folHlink>
        <a:srgbClr val="F58220"/>
      </a:folHlink>
    </a:clrScheme>
    <a:fontScheme name="Custom 1">
      <a:majorFont>
        <a:latin typeface="Varela Rou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10442</TotalTime>
  <Words>190</Words>
  <Application>Microsoft Office PowerPoint</Application>
  <PresentationFormat>Widescreen</PresentationFormat>
  <Paragraphs>50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Wingdings 3</vt:lpstr>
      <vt:lpstr>Varela Round</vt:lpstr>
      <vt:lpstr>Calibri</vt:lpstr>
      <vt:lpstr>Wingdings</vt:lpstr>
      <vt:lpstr>Arial</vt:lpstr>
      <vt:lpstr>Epicor-GB-Theme</vt:lpstr>
      <vt:lpstr>PowerPoint Presentation</vt:lpstr>
      <vt:lpstr>Why a New Angular?</vt:lpstr>
      <vt:lpstr>ES2015 (formerly known as ES6)</vt:lpstr>
      <vt:lpstr>let and const</vt:lpstr>
      <vt:lpstr>let and const</vt:lpstr>
      <vt:lpstr>let and const</vt:lpstr>
      <vt:lpstr>Arrow Function</vt:lpstr>
      <vt:lpstr>Array methods</vt:lpstr>
      <vt:lpstr>Classes</vt:lpstr>
      <vt:lpstr>TypeScript</vt:lpstr>
      <vt:lpstr>TypeScript Editors</vt:lpstr>
      <vt:lpstr>MVC vs Components</vt:lpstr>
      <vt:lpstr>Angular 1 to 2 Mapping</vt:lpstr>
      <vt:lpstr>Component Hierarchy</vt:lpstr>
      <vt:lpstr>Component</vt:lpstr>
      <vt:lpstr>Modules</vt:lpstr>
      <vt:lpstr>ES 2015 Modules</vt:lpstr>
      <vt:lpstr>Angular Modules</vt:lpstr>
      <vt:lpstr>Modules – in summary</vt:lpstr>
      <vt:lpstr>Angular Is Modular</vt:lpstr>
      <vt:lpstr>Binding</vt:lpstr>
      <vt:lpstr>Interpolation</vt:lpstr>
      <vt:lpstr>Directive</vt:lpstr>
      <vt:lpstr>Custom Directives</vt:lpstr>
      <vt:lpstr>Angular Built-in Directives</vt:lpstr>
      <vt:lpstr>*ngIf Built-In Directive</vt:lpstr>
      <vt:lpstr>*ngFor Built-In Directive</vt:lpstr>
      <vt:lpstr>Two-way Binding</vt:lpstr>
      <vt:lpstr>Transforming Data with Pipes</vt:lpstr>
      <vt:lpstr>Component Lifecycle</vt:lpstr>
      <vt:lpstr>Component Lifecycle Hooks</vt:lpstr>
      <vt:lpstr>Nested Component</vt:lpstr>
      <vt:lpstr>Dependency Injection</vt:lpstr>
      <vt:lpstr>Building a Service</vt:lpstr>
      <vt:lpstr>Observables</vt:lpstr>
      <vt:lpstr>Promise vs Observable</vt:lpstr>
      <vt:lpstr>Installing the Angular CLI</vt:lpstr>
      <vt:lpstr>Angular CLI Checklist: Commands</vt:lpstr>
    </vt:vector>
  </TitlesOfParts>
  <Company>Epicor Software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Martin, Lawrence</dc:creator>
  <cp:lastModifiedBy>Abhishek Goenka</cp:lastModifiedBy>
  <cp:revision>101</cp:revision>
  <dcterms:created xsi:type="dcterms:W3CDTF">2017-10-15T12:44:51Z</dcterms:created>
  <dcterms:modified xsi:type="dcterms:W3CDTF">2018-05-29T06:48:38Z</dcterms:modified>
</cp:coreProperties>
</file>